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Black"/>
      <p:bold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Black-bold.fntdata"/><Relationship Id="rId25" Type="http://schemas.openxmlformats.org/officeDocument/2006/relationships/slide" Target="slides/slide20.xml"/><Relationship Id="rId28" Type="http://schemas.openxmlformats.org/officeDocument/2006/relationships/font" Target="fonts/RobotoMedium-regular.fntdata"/><Relationship Id="rId27" Type="http://schemas.openxmlformats.org/officeDocument/2006/relationships/font" Target="fonts/Roboto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62d3174f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62d3174f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62d3174f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62d3174f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62d3174f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62d3174f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62d3174f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62d3174f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62d3174f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62d3174f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62d3174f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62d3174f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62d3174f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62d3174f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b0f858d0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b0f858d0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933f7cea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933f7cea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89204085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89204085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78f1746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78f1746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4f93c8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4f93c8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78f17460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78f17460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89204085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89204085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62d3174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62d3174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62d3174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62d3174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62d3174f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62d3174f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62d3174f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62d3174f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62d3174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62d3174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468936"/>
            <a:ext cx="8520600" cy="25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Agentes y herramientas en Langchain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450" y="3521575"/>
            <a:ext cx="1356150" cy="13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Partes de un agente - </a:t>
            </a:r>
            <a:r>
              <a:rPr b="1" lang="en"/>
              <a:t>Toolkit</a:t>
            </a:r>
            <a:endParaRPr b="1"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Descripción: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Es un conjunto de herramientas o funciones externas que el agente puede utilizar para realizar acciones específicas. Cada herramienta tiene: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Nombre: Identificador único de la herramienta.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Descripción: Qué hace la herramienta.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Acción: La lógica o proceso que ejecuta la herramienta.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Ejemplo: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Herramientas que permiten sumar, consultar datos de una API, realizar búsquedas, o acceder a bases de datos.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Partes de un agente - Toolkit</a:t>
            </a:r>
            <a:endParaRPr b="1"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Descripción: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Es un conjunto de herramientas o funciones externas que el agente puede utilizar para realizar acciones específicas. Cada herramienta tiene: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Nombre: Identificador único de la herramienta.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Descripción: Qué hace la herramienta.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Acción: La lógica o proceso que ejecuta la herramienta.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Ejemplo: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Herramientas que permiten sumar, consultar datos de una API, realizar búsquedas, o acceder a bases de datos.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Función: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Extender las capacidades del agente para que pueda realizar tareas más allá de las capacidades del modelo de lenguaje.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Partes de un agente - </a:t>
            </a:r>
            <a:r>
              <a:rPr b="1" lang="en"/>
              <a:t>Modelo de Lenguaje (LLM)</a:t>
            </a:r>
            <a:endParaRPr b="1"/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Descripción: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Es el núcleo del agente, encargado de interpretar el input, tomar decisiones y determinar cómo usar las herramientas disponibles. Utiliza modelos avanzados como GPT o similares para procesar texto y generar respuestas.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Función: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Actuar como el motor de razonamiento del agente, decidiendo dinámicamente: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Qué acciones tomar.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Qué herramientas utilizar.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Cómo combinar diferentes resultados para producir una salida coherente.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Partes de un agente - </a:t>
            </a:r>
            <a:r>
              <a:rPr b="1" lang="en"/>
              <a:t>Bucle de Razonamiento</a:t>
            </a:r>
            <a:endParaRPr b="1"/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Descripción: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Es un proceso iterativo donde el agente evalúa continuamente su progreso y decide si necesita realizar más acciones o finalizar la tarea.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Función: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Permitir que el agente realice múltiples pasos hasta llegar a una solución.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Ajustar sus decisiones en función de los resultados parciales obtenidos.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Partes de un agente - </a:t>
            </a:r>
            <a:r>
              <a:rPr b="1" lang="en"/>
              <a:t>Output (Salida)</a:t>
            </a:r>
            <a:endParaRPr b="1"/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Descripción: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Es el resultado final entregado al usuario o al sistema externo. Puede ser una respuesta en texto, un dato procesado, o una acción completada.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Función: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Proveer una solución clara y satisfactoria basada en el input inicial y las operaciones realizadas por el agente.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Partes de un agente - Resumen del flujo</a:t>
            </a:r>
            <a:endParaRPr b="1"/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El usuario proporciona un Input (pregunta o comando).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El agente interpreta el input según su Prompt o configuración base.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El Modelo de Lenguaje decide cómo abordar la tarea.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Si es necesario, utiliza herramientas del Toolkit para realizar acciones específicas.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Se repite un Bucle de Razonamiento hasta que se obtiene un resultado final.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El agente entrega el Output al usuario.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Diagrama de bucle de </a:t>
            </a:r>
            <a:r>
              <a:rPr b="1" lang="en"/>
              <a:t>interacción</a:t>
            </a:r>
            <a:endParaRPr b="1"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825" y="1197525"/>
            <a:ext cx="6762050" cy="34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Laboratorio aplicado </a:t>
            </a:r>
            <a:endParaRPr b="1"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Codigo compartido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Agente Langchain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Agente simple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Enlace de materiales: </a:t>
            </a:r>
            <a:r>
              <a:rPr lang="en" sz="1600">
                <a:solidFill>
                  <a:schemeClr val="dk1"/>
                </a:solidFill>
              </a:rPr>
              <a:t>https://github.com/macespinoza/programa7genai/tree/main/Clase%2004</a:t>
            </a:r>
            <a:endParaRPr sz="1600"/>
          </a:p>
        </p:txBody>
      </p:sp>
      <p:sp>
        <p:nvSpPr>
          <p:cNvPr id="225" name="Google Shape;225;p29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Tarea actividad 03</a:t>
            </a:r>
            <a:endParaRPr b="1"/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Actividad 01: Crear un agente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Actividad 02: Crea una herramienta personalizada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Agradecimiento y preguntas</a:t>
            </a:r>
            <a:endParaRPr b="1"/>
          </a:p>
        </p:txBody>
      </p:sp>
      <p:pic>
        <p:nvPicPr>
          <p:cNvPr id="241" name="Google Shape;241;p31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Muchas gracias a todas las personas que </a:t>
            </a:r>
            <a:r>
              <a:rPr lang="en" sz="1600">
                <a:solidFill>
                  <a:schemeClr val="dk1"/>
                </a:solidFill>
              </a:rPr>
              <a:t>están</a:t>
            </a:r>
            <a:r>
              <a:rPr lang="en" sz="1600">
                <a:solidFill>
                  <a:schemeClr val="dk1"/>
                </a:solidFill>
              </a:rPr>
              <a:t> interesadas en aprender sobre estas nuevas </a:t>
            </a:r>
            <a:r>
              <a:rPr lang="en" sz="1600">
                <a:solidFill>
                  <a:schemeClr val="dk1"/>
                </a:solidFill>
              </a:rPr>
              <a:t>tecnologías</a:t>
            </a:r>
            <a:r>
              <a:rPr lang="en" sz="1600">
                <a:solidFill>
                  <a:schemeClr val="dk1"/>
                </a:solidFill>
              </a:rPr>
              <a:t>, el camino comienza pero el destino </a:t>
            </a:r>
            <a:r>
              <a:rPr lang="en" sz="1600">
                <a:solidFill>
                  <a:schemeClr val="dk1"/>
                </a:solidFill>
              </a:rPr>
              <a:t>aún</a:t>
            </a:r>
            <a:r>
              <a:rPr lang="en" sz="1600">
                <a:solidFill>
                  <a:schemeClr val="dk1"/>
                </a:solidFill>
              </a:rPr>
              <a:t> es desconocido.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Todas sus preguntas consultas o feedback son bienvenidos y lo pueden dejar en los comentarios del video de cada clase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Redes sociales: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https://www.linkedin.com/in/mcotrina/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https://www.youtube.com/@macespinozaonline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https://github.com/macespinoza/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506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200"/>
              <a:buChar char="•"/>
            </a:pPr>
            <a:r>
              <a:rPr b="1" lang="en" sz="1600">
                <a:solidFill>
                  <a:srgbClr val="1C4587"/>
                </a:solidFill>
                <a:latin typeface="Muli"/>
                <a:ea typeface="Muli"/>
                <a:cs typeface="Muli"/>
                <a:sym typeface="Muli"/>
              </a:rPr>
              <a:t>démic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450100" y="849800"/>
            <a:ext cx="5378400" cy="29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200"/>
              <a:buChar char="•"/>
            </a:pPr>
            <a:r>
              <a:rPr b="1" lang="en" sz="1600">
                <a:solidFill>
                  <a:srgbClr val="1C4587"/>
                </a:solidFill>
                <a:latin typeface="Muli"/>
                <a:ea typeface="Muli"/>
                <a:cs typeface="Muli"/>
                <a:sym typeface="Muli"/>
              </a:rPr>
              <a:t>Perfil Académico</a:t>
            </a:r>
            <a:endParaRPr sz="1600">
              <a:solidFill>
                <a:srgbClr val="1C4587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lang="en" sz="1600">
                <a:solidFill>
                  <a:srgbClr val="1C4587"/>
                </a:solidFill>
                <a:latin typeface="Muli"/>
                <a:ea typeface="Muli"/>
                <a:cs typeface="Muli"/>
                <a:sym typeface="Muli"/>
              </a:rPr>
              <a:t>Ingeniero de software por la Universidad Tecnológica del Perú.</a:t>
            </a:r>
            <a:endParaRPr sz="1600">
              <a:solidFill>
                <a:srgbClr val="1C4587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lang="en" sz="1600">
                <a:solidFill>
                  <a:srgbClr val="1C4587"/>
                </a:solidFill>
                <a:latin typeface="Muli"/>
                <a:ea typeface="Muli"/>
                <a:cs typeface="Muli"/>
                <a:sym typeface="Muli"/>
              </a:rPr>
              <a:t>Maestría en ciencia de datos por la Universidad Ricardo Palma.</a:t>
            </a:r>
            <a:endParaRPr sz="1600">
              <a:solidFill>
                <a:srgbClr val="1C4587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200"/>
              <a:buChar char="•"/>
            </a:pPr>
            <a:r>
              <a:rPr b="1" lang="en" sz="1600">
                <a:solidFill>
                  <a:srgbClr val="1C4587"/>
                </a:solidFill>
                <a:latin typeface="Muli"/>
                <a:ea typeface="Muli"/>
                <a:cs typeface="Muli"/>
                <a:sym typeface="Muli"/>
              </a:rPr>
              <a:t>Perfil Profesional</a:t>
            </a:r>
            <a:endParaRPr sz="1600">
              <a:solidFill>
                <a:srgbClr val="1C4587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lang="en" sz="1600">
                <a:solidFill>
                  <a:srgbClr val="1C4587"/>
                </a:solidFill>
                <a:latin typeface="Muli"/>
                <a:ea typeface="Muli"/>
                <a:cs typeface="Muli"/>
                <a:sym typeface="Muli"/>
              </a:rPr>
              <a:t>Arquitecto de datos en Clínica Internacional</a:t>
            </a:r>
            <a:endParaRPr sz="1600">
              <a:solidFill>
                <a:srgbClr val="1C4587"/>
              </a:solidFill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lang="en" sz="1600">
                <a:solidFill>
                  <a:srgbClr val="1C4587"/>
                </a:solidFill>
                <a:latin typeface="Muli"/>
                <a:ea typeface="Muli"/>
                <a:cs typeface="Muli"/>
                <a:sym typeface="Muli"/>
              </a:rPr>
              <a:t>Consultor e Instructor de Big Data, cloud, IA e IA Gen en empresas privadas y públicas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3298" y="3953500"/>
            <a:ext cx="292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Miguel Cotrina</a:t>
            </a:r>
            <a:endParaRPr b="1" sz="25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17" y="914850"/>
            <a:ext cx="2926770" cy="2926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kedin" id="71" name="Google Shape;7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6" y="4046999"/>
            <a:ext cx="759129" cy="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b="12042" l="23767" r="23824" t="43730"/>
          <a:stretch/>
        </p:blipFill>
        <p:spPr>
          <a:xfrm>
            <a:off x="5331137" y="4039112"/>
            <a:ext cx="774190" cy="75923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7">
            <a:alphaModFix/>
          </a:blip>
          <a:srcRect b="9049" l="8907" r="8386" t="9131"/>
          <a:stretch/>
        </p:blipFill>
        <p:spPr>
          <a:xfrm>
            <a:off x="7647300" y="4032475"/>
            <a:ext cx="774200" cy="7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8">
            <a:alphaModFix/>
          </a:blip>
          <a:srcRect b="16721" l="14445" r="14008" t="17575"/>
          <a:stretch/>
        </p:blipFill>
        <p:spPr>
          <a:xfrm>
            <a:off x="6820590" y="4043050"/>
            <a:ext cx="826710" cy="7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-17975" y="-11975"/>
            <a:ext cx="9144000" cy="51435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36293" l="20645" r="22371" t="0"/>
          <a:stretch/>
        </p:blipFill>
        <p:spPr>
          <a:xfrm>
            <a:off x="402475" y="587100"/>
            <a:ext cx="3206300" cy="358447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700" y="3868107"/>
            <a:ext cx="928891" cy="87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490" y="3868100"/>
            <a:ext cx="873019" cy="87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6407" y="3868107"/>
            <a:ext cx="873017" cy="8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3918450" y="992725"/>
            <a:ext cx="5075100" cy="24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100">
                <a:solidFill>
                  <a:srgbClr val="CFE2F3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Programa de Introducción a la IA Generativa con Modelos de Gran Tamaño de 7 clases</a:t>
            </a:r>
            <a:endParaRPr sz="3100">
              <a:solidFill>
                <a:srgbClr val="CFE2F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1017425" y="4431050"/>
            <a:ext cx="197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900">
                <a:solidFill>
                  <a:srgbClr val="CFE2F3"/>
                </a:solidFill>
              </a:rPr>
              <a:t>Miguel Cotrina</a:t>
            </a:r>
            <a:endParaRPr sz="1900"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Concepto de agentes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Arquitectura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Partes de un agente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Concepto de agentes</a:t>
            </a:r>
            <a:endParaRPr b="1"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Un agente es un sistema autónomo e inteligente que utiliza un modelo de lenguaje grande (LLM) para tomar decisiones sobre qué acciones ejecutar y en qué secuencia, en función de las instrucciones proporcionadas por el usuario.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Capacidad Dinámica: A diferencia de las cadenas (chains), donde los pasos están predefinidos, los agentes razonan y adaptan sus decisiones dinámicamente.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Motor de Razonamiento: Usan el modelo de lenguaje no solo para generar texto, sino también como un motor de pensamiento que interpreta el contexto, evalúa opciones, y selecciona las acciones necesarias para resolver una tarea.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Interactividad: </a:t>
            </a:r>
            <a:r>
              <a:rPr lang="en" sz="1500">
                <a:solidFill>
                  <a:schemeClr val="dk1"/>
                </a:solidFill>
              </a:rPr>
              <a:t>Puede</a:t>
            </a:r>
            <a:r>
              <a:rPr lang="en" sz="1500">
                <a:solidFill>
                  <a:schemeClr val="dk1"/>
                </a:solidFill>
              </a:rPr>
              <a:t> interactuar con APIs, bases de datos, servicios externos o ejecutar funciones específicas para completar objetivos complejos.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Como funciona los agentes LLM</a:t>
            </a:r>
            <a:endParaRPr b="1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Interpretación de Instrucciones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Toma de Decisiones: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Analizan el contexto proporcionado por el usuario y lo combinan con conocimiento previo.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Determinan qué acciones ejecutar (</a:t>
            </a:r>
            <a:r>
              <a:rPr lang="en" sz="1500">
                <a:solidFill>
                  <a:schemeClr val="dk1"/>
                </a:solidFill>
              </a:rPr>
              <a:t>cómo</a:t>
            </a:r>
            <a:r>
              <a:rPr lang="en" sz="1500">
                <a:solidFill>
                  <a:schemeClr val="dk1"/>
                </a:solidFill>
              </a:rPr>
              <a:t> consultar una API o realizar cálculos) y el orden en que deben ejecutarse.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Interacción con Sistemas Externos: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Los agentes pueden conectarse a herramientas, sistemas de datos o servicios externos, como bases de datos, aplicaciones de terceros o APIs.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Permiten resolver tareas más allá de la generación de texto, </a:t>
            </a:r>
            <a:r>
              <a:rPr lang="en" sz="1500">
                <a:solidFill>
                  <a:schemeClr val="dk1"/>
                </a:solidFill>
              </a:rPr>
              <a:t>cómo</a:t>
            </a:r>
            <a:r>
              <a:rPr lang="en" sz="1500">
                <a:solidFill>
                  <a:schemeClr val="dk1"/>
                </a:solidFill>
              </a:rPr>
              <a:t> realizar búsquedas o manipular datos.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Entrega de Resultados:</a:t>
            </a:r>
            <a:endParaRPr sz="1500">
              <a:solidFill>
                <a:schemeClr val="dk1"/>
              </a:solidFill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Basándose en las acciones realizadas, los agentes proporcionan respuestas al usuario o completan tareas específicas, ajustando sus decisiones dinámicamente si es necesario.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Arquitectura de agente</a:t>
            </a:r>
            <a:endParaRPr b="1"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825" y="1046825"/>
            <a:ext cx="7584326" cy="37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Partes de un agente - General</a:t>
            </a:r>
            <a:endParaRPr b="1"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Un agente es un sistema autónomo diseñado para procesar instrucciones, razonar sobre ellas y realizar acciones específicas. Estas son las partes genéricas que conforman la arquitectura de un agente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849" y="2029725"/>
            <a:ext cx="4427525" cy="28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Partes de un agente - input</a:t>
            </a:r>
            <a:endParaRPr b="1"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Descripción: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Es la información inicial proporcionada al agente por el usuario o sistema externo.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Puede ser en forma de texto, comandos, preguntas o datos específicos.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Función: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Servir como el punto de partida para que el agente entienda el problema o tarea que debe resolver.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4000">
              <a:srgbClr val="407FD4"/>
            </a:gs>
            <a:gs pos="100000">
              <a:srgbClr val="1155CC"/>
            </a:gs>
            <a:gs pos="100000">
              <a:srgbClr val="1155CC"/>
            </a:gs>
          </a:gsLst>
          <a:lin ang="540070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Partes de un agente - </a:t>
            </a:r>
            <a:r>
              <a:rPr b="1" lang="en"/>
              <a:t>Prompt </a:t>
            </a:r>
            <a:endParaRPr b="1"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0" t="80633"/>
          <a:stretch/>
        </p:blipFill>
        <p:spPr>
          <a:xfrm>
            <a:off x="8057922" y="164980"/>
            <a:ext cx="1013504" cy="1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25378" l="18567" r="11891" t="0"/>
          <a:stretch/>
        </p:blipFill>
        <p:spPr>
          <a:xfrm>
            <a:off x="7721200" y="90702"/>
            <a:ext cx="336722" cy="3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0" y="5068750"/>
            <a:ext cx="9144000" cy="74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Descripción: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Define el comportamiento base del agente, su rol, y las restricciones bajo las cuales debe operar. Es un conjunto de instrucciones que configuran cómo el agente debe interpretar y responder a las solicitudes.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Función: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Actuar como la "personalidad" del agente, estableciendo reglas claras sobre: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Qué puede hacer.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Qué herramientas puede usar.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Cómo debe interactuar con el usuario.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63100" y="4699450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Miguel Cotrina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